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1632109"/>
            <a:ext cx="7477601" cy="2499598"/>
          </a:xfrm>
          <a:prstGeom prst="rect">
            <a:avLst/>
          </a:prstGeom>
          <a:noFill/>
          <a:ln/>
        </p:spPr>
        <p:txBody>
          <a:bodyPr wrap="square" rtlCol="0" anchor="t"/>
          <a:lstStyle/>
          <a:p>
            <a:pPr indent="0" marL="0">
              <a:lnSpc>
                <a:spcPts val="6561"/>
              </a:lnSpc>
              <a:buNone/>
            </a:pPr>
            <a:r>
              <a:rPr lang="en-US" sz="5249" spc="-157" kern="0" dirty="0">
                <a:solidFill>
                  <a:srgbClr val="2C3F42"/>
                </a:solidFill>
                <a:latin typeface="Bitter" pitchFamily="34" charset="0"/>
                <a:ea typeface="Bitter" pitchFamily="34" charset="-122"/>
                <a:cs typeface="Bitter" pitchFamily="34" charset="-120"/>
              </a:rPr>
              <a:t>Gestion des flux d'information dans la chaîne logistique</a:t>
            </a:r>
            <a:endParaRPr lang="en-US" sz="5249" dirty="0"/>
          </a:p>
        </p:txBody>
      </p:sp>
      <p:sp>
        <p:nvSpPr>
          <p:cNvPr id="5" name="Text 3"/>
          <p:cNvSpPr/>
          <p:nvPr/>
        </p:nvSpPr>
        <p:spPr>
          <a:xfrm>
            <a:off x="6319599" y="4464963"/>
            <a:ext cx="747760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La gestion des flux d'information est essentielle pour assurer le bon fonctionnement de la chaîne logistique d'une entreprise. Les systèmes d'informations (SI) jouent un rôle clé dans la collecte, le traitement et le partage des informations tout au long de la chaîne logistique. Voici quelques éléments importants de la gestion des flux d'information dans la chaîne logistique :</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1257181"/>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4.c Visibilité et traçabilité - Objectifs</a:t>
            </a:r>
            <a:endParaRPr lang="en-US" sz="4374" dirty="0"/>
          </a:p>
        </p:txBody>
      </p:sp>
      <p:sp>
        <p:nvSpPr>
          <p:cNvPr id="5" name="Shape 3"/>
          <p:cNvSpPr/>
          <p:nvPr/>
        </p:nvSpPr>
        <p:spPr>
          <a:xfrm>
            <a:off x="6319599" y="3152775"/>
            <a:ext cx="499943" cy="499943"/>
          </a:xfrm>
          <a:prstGeom prst="roundRect">
            <a:avLst>
              <a:gd name="adj" fmla="val 20000"/>
            </a:avLst>
          </a:prstGeom>
          <a:solidFill>
            <a:srgbClr val="FCE2CF"/>
          </a:solidFill>
          <a:ln w="13811">
            <a:solidFill>
              <a:srgbClr val="F9C59F"/>
            </a:solidFill>
            <a:prstDash val="solid"/>
          </a:ln>
        </p:spPr>
      </p:sp>
      <p:sp>
        <p:nvSpPr>
          <p:cNvPr id="6" name="Text 4"/>
          <p:cNvSpPr/>
          <p:nvPr/>
        </p:nvSpPr>
        <p:spPr>
          <a:xfrm>
            <a:off x="6503194" y="3194447"/>
            <a:ext cx="13275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7041713" y="3229094"/>
            <a:ext cx="2621637"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Prévention des pertes</a:t>
            </a:r>
            <a:endParaRPr lang="en-US" sz="2187" dirty="0"/>
          </a:p>
        </p:txBody>
      </p:sp>
      <p:sp>
        <p:nvSpPr>
          <p:cNvPr id="8" name="Text 6"/>
          <p:cNvSpPr/>
          <p:nvPr/>
        </p:nvSpPr>
        <p:spPr>
          <a:xfrm>
            <a:off x="7041713" y="3798451"/>
            <a:ext cx="2905601"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détecter les erreurs, les pertes et les vols de marchandises.</a:t>
            </a:r>
            <a:endParaRPr lang="en-US" sz="1750" dirty="0"/>
          </a:p>
        </p:txBody>
      </p:sp>
      <p:sp>
        <p:nvSpPr>
          <p:cNvPr id="9" name="Shape 7"/>
          <p:cNvSpPr/>
          <p:nvPr/>
        </p:nvSpPr>
        <p:spPr>
          <a:xfrm>
            <a:off x="10169485" y="3152775"/>
            <a:ext cx="499943" cy="499943"/>
          </a:xfrm>
          <a:prstGeom prst="roundRect">
            <a:avLst>
              <a:gd name="adj" fmla="val 20000"/>
            </a:avLst>
          </a:prstGeom>
          <a:solidFill>
            <a:srgbClr val="FCE2CF"/>
          </a:solidFill>
          <a:ln w="13811">
            <a:solidFill>
              <a:srgbClr val="F9C59F"/>
            </a:solidFill>
            <a:prstDash val="solid"/>
          </a:ln>
        </p:spPr>
      </p:sp>
      <p:sp>
        <p:nvSpPr>
          <p:cNvPr id="10" name="Text 8"/>
          <p:cNvSpPr/>
          <p:nvPr/>
        </p:nvSpPr>
        <p:spPr>
          <a:xfrm>
            <a:off x="10330220" y="3194447"/>
            <a:ext cx="17847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2</a:t>
            </a:r>
            <a:endParaRPr lang="en-US" sz="2624" dirty="0"/>
          </a:p>
        </p:txBody>
      </p:sp>
      <p:sp>
        <p:nvSpPr>
          <p:cNvPr id="11" name="Text 9"/>
          <p:cNvSpPr/>
          <p:nvPr/>
        </p:nvSpPr>
        <p:spPr>
          <a:xfrm>
            <a:off x="10891599" y="3229094"/>
            <a:ext cx="2447806"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Réduction des coûts</a:t>
            </a:r>
            <a:endParaRPr lang="en-US" sz="2187" dirty="0"/>
          </a:p>
        </p:txBody>
      </p:sp>
      <p:sp>
        <p:nvSpPr>
          <p:cNvPr id="12" name="Text 10"/>
          <p:cNvSpPr/>
          <p:nvPr/>
        </p:nvSpPr>
        <p:spPr>
          <a:xfrm>
            <a:off x="10891599" y="3798451"/>
            <a:ext cx="290560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d'éviter les coûts supplémentaires liés aux retards, aux retours, aux stocks inutiles, etc.</a:t>
            </a:r>
            <a:endParaRPr lang="en-US" sz="1750" dirty="0"/>
          </a:p>
        </p:txBody>
      </p:sp>
      <p:sp>
        <p:nvSpPr>
          <p:cNvPr id="13" name="Shape 11"/>
          <p:cNvSpPr/>
          <p:nvPr/>
        </p:nvSpPr>
        <p:spPr>
          <a:xfrm>
            <a:off x="6319599" y="5615821"/>
            <a:ext cx="499943" cy="499943"/>
          </a:xfrm>
          <a:prstGeom prst="roundRect">
            <a:avLst>
              <a:gd name="adj" fmla="val 20000"/>
            </a:avLst>
          </a:prstGeom>
          <a:solidFill>
            <a:srgbClr val="FCE2CF"/>
          </a:solidFill>
          <a:ln w="13811">
            <a:solidFill>
              <a:srgbClr val="F9C59F"/>
            </a:solidFill>
            <a:prstDash val="solid"/>
          </a:ln>
        </p:spPr>
      </p:sp>
      <p:sp>
        <p:nvSpPr>
          <p:cNvPr id="14" name="Text 12"/>
          <p:cNvSpPr/>
          <p:nvPr/>
        </p:nvSpPr>
        <p:spPr>
          <a:xfrm>
            <a:off x="6476524" y="5657493"/>
            <a:ext cx="18609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7041713" y="5692140"/>
            <a:ext cx="4424482"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Transparence de la chaîne logistique</a:t>
            </a:r>
            <a:endParaRPr lang="en-US" sz="2187" dirty="0"/>
          </a:p>
        </p:txBody>
      </p:sp>
      <p:sp>
        <p:nvSpPr>
          <p:cNvPr id="16" name="Text 14"/>
          <p:cNvSpPr/>
          <p:nvPr/>
        </p:nvSpPr>
        <p:spPr>
          <a:xfrm>
            <a:off x="7041713" y="6261497"/>
            <a:ext cx="6755487"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aux clients et aux autres parties prenantes de connaître l'état de la chaîne logistique.</a:t>
            </a:r>
            <a:endParaRPr lang="en-US" sz="1750" dirty="0"/>
          </a:p>
        </p:txBody>
      </p:sp>
      <p:pic>
        <p:nvPicPr>
          <p:cNvPr id="17"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8F0">
              <a:alpha val="85000"/>
            </a:srgbClr>
          </a:solidFill>
          <a:ln/>
        </p:spPr>
      </p:sp>
      <p:sp>
        <p:nvSpPr>
          <p:cNvPr id="6" name="Text 3"/>
          <p:cNvSpPr/>
          <p:nvPr/>
        </p:nvSpPr>
        <p:spPr>
          <a:xfrm>
            <a:off x="2037993" y="2712482"/>
            <a:ext cx="6545223"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5. Intégration des systèmes</a:t>
            </a:r>
            <a:endParaRPr lang="en-US" sz="4374" dirty="0"/>
          </a:p>
        </p:txBody>
      </p:sp>
      <p:sp>
        <p:nvSpPr>
          <p:cNvPr id="7" name="Text 4"/>
          <p:cNvSpPr/>
          <p:nvPr/>
        </p:nvSpPr>
        <p:spPr>
          <a:xfrm>
            <a:off x="2037993" y="3740110"/>
            <a:ext cx="10554414" cy="1777008"/>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Les SI facilitent l'intégration des différents systèmes utilisés dans la chaîne logistique. Cela peut inclure les systèmes de gestion des stocks, les systèmes de planification des ressources de l'entreprise (ERP), les systèmes de gestion des entrepôts, les systèmes de suivi des expéditions, etc. L'intégration des systèmes permet de synchroniser les flux d'information et d'éviter les erreurs de transmission ou les doublons de données. Cela contribue à une gestion plus cohérente et efficace de la chaîne logistique.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1508641"/>
            <a:ext cx="6833354"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5.a Intégration des systèmes</a:t>
            </a:r>
            <a:endParaRPr lang="en-US" sz="4374" dirty="0"/>
          </a:p>
        </p:txBody>
      </p:sp>
      <p:sp>
        <p:nvSpPr>
          <p:cNvPr id="5" name="Shape 3"/>
          <p:cNvSpPr/>
          <p:nvPr/>
        </p:nvSpPr>
        <p:spPr>
          <a:xfrm>
            <a:off x="2037993" y="2647355"/>
            <a:ext cx="5166122" cy="2099310"/>
          </a:xfrm>
          <a:prstGeom prst="roundRect">
            <a:avLst>
              <a:gd name="adj" fmla="val 4763"/>
            </a:avLst>
          </a:prstGeom>
          <a:solidFill>
            <a:srgbClr val="FCE2CF"/>
          </a:solidFill>
          <a:ln w="13811">
            <a:solidFill>
              <a:srgbClr val="F9C59F"/>
            </a:solidFill>
            <a:prstDash val="solid"/>
          </a:ln>
        </p:spPr>
      </p:sp>
      <p:sp>
        <p:nvSpPr>
          <p:cNvPr id="6" name="Text 4"/>
          <p:cNvSpPr/>
          <p:nvPr/>
        </p:nvSpPr>
        <p:spPr>
          <a:xfrm>
            <a:off x="2273975" y="2883337"/>
            <a:ext cx="3614142"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Système de gestion des stocks</a:t>
            </a:r>
            <a:endParaRPr lang="en-US" sz="2187" dirty="0"/>
          </a:p>
        </p:txBody>
      </p:sp>
      <p:sp>
        <p:nvSpPr>
          <p:cNvPr id="7" name="Text 5"/>
          <p:cNvSpPr/>
          <p:nvPr/>
        </p:nvSpPr>
        <p:spPr>
          <a:xfrm>
            <a:off x="2273975" y="3452693"/>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suivre les niveaux de stocks, les mouvements et les coûts.</a:t>
            </a:r>
            <a:endParaRPr lang="en-US" sz="1750" dirty="0"/>
          </a:p>
        </p:txBody>
      </p:sp>
      <p:sp>
        <p:nvSpPr>
          <p:cNvPr id="8" name="Shape 6"/>
          <p:cNvSpPr/>
          <p:nvPr/>
        </p:nvSpPr>
        <p:spPr>
          <a:xfrm>
            <a:off x="7426285" y="2647355"/>
            <a:ext cx="5166122" cy="2099310"/>
          </a:xfrm>
          <a:prstGeom prst="roundRect">
            <a:avLst>
              <a:gd name="adj" fmla="val 4763"/>
            </a:avLst>
          </a:prstGeom>
          <a:solidFill>
            <a:srgbClr val="FCE2CF"/>
          </a:solidFill>
          <a:ln w="13811">
            <a:solidFill>
              <a:srgbClr val="F9C59F"/>
            </a:solidFill>
            <a:prstDash val="solid"/>
          </a:ln>
        </p:spPr>
      </p:sp>
      <p:sp>
        <p:nvSpPr>
          <p:cNvPr id="9" name="Text 7"/>
          <p:cNvSpPr/>
          <p:nvPr/>
        </p:nvSpPr>
        <p:spPr>
          <a:xfrm>
            <a:off x="7662267" y="2883337"/>
            <a:ext cx="4694158" cy="694373"/>
          </a:xfrm>
          <a:prstGeom prst="rect">
            <a:avLst/>
          </a:prstGeom>
          <a:noFill/>
          <a:ln/>
        </p:spPr>
        <p:txBody>
          <a:bodyPr wrap="squar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Système de planification des ressources de l'entreprise (ERP)</a:t>
            </a:r>
            <a:endParaRPr lang="en-US" sz="2187" dirty="0"/>
          </a:p>
        </p:txBody>
      </p:sp>
      <p:sp>
        <p:nvSpPr>
          <p:cNvPr id="10" name="Text 8"/>
          <p:cNvSpPr/>
          <p:nvPr/>
        </p:nvSpPr>
        <p:spPr>
          <a:xfrm>
            <a:off x="7662267" y="3799880"/>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d'intégrer les fonctions de la production, de la finance et de la logistique.</a:t>
            </a:r>
            <a:endParaRPr lang="en-US" sz="1750" dirty="0"/>
          </a:p>
        </p:txBody>
      </p:sp>
      <p:sp>
        <p:nvSpPr>
          <p:cNvPr id="11" name="Shape 9"/>
          <p:cNvSpPr/>
          <p:nvPr/>
        </p:nvSpPr>
        <p:spPr>
          <a:xfrm>
            <a:off x="2037993" y="4968835"/>
            <a:ext cx="5166122" cy="1752124"/>
          </a:xfrm>
          <a:prstGeom prst="roundRect">
            <a:avLst>
              <a:gd name="adj" fmla="val 5707"/>
            </a:avLst>
          </a:prstGeom>
          <a:solidFill>
            <a:srgbClr val="FCE2CF"/>
          </a:solidFill>
          <a:ln w="13811">
            <a:solidFill>
              <a:srgbClr val="F9C59F"/>
            </a:solidFill>
            <a:prstDash val="solid"/>
          </a:ln>
        </p:spPr>
      </p:sp>
      <p:sp>
        <p:nvSpPr>
          <p:cNvPr id="12" name="Text 10"/>
          <p:cNvSpPr/>
          <p:nvPr/>
        </p:nvSpPr>
        <p:spPr>
          <a:xfrm>
            <a:off x="2273975" y="5204817"/>
            <a:ext cx="4046339"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Système de gestion des entrepôts</a:t>
            </a:r>
            <a:endParaRPr lang="en-US" sz="2187" dirty="0"/>
          </a:p>
        </p:txBody>
      </p:sp>
      <p:sp>
        <p:nvSpPr>
          <p:cNvPr id="13" name="Text 11"/>
          <p:cNvSpPr/>
          <p:nvPr/>
        </p:nvSpPr>
        <p:spPr>
          <a:xfrm>
            <a:off x="2273975" y="5774174"/>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contrôler les stocks, les commandes et les mouvements dans les entrepôts.</a:t>
            </a:r>
            <a:endParaRPr lang="en-US" sz="1750" dirty="0"/>
          </a:p>
        </p:txBody>
      </p:sp>
      <p:sp>
        <p:nvSpPr>
          <p:cNvPr id="14" name="Shape 12"/>
          <p:cNvSpPr/>
          <p:nvPr/>
        </p:nvSpPr>
        <p:spPr>
          <a:xfrm>
            <a:off x="7426285" y="4968835"/>
            <a:ext cx="5166122" cy="1752124"/>
          </a:xfrm>
          <a:prstGeom prst="roundRect">
            <a:avLst>
              <a:gd name="adj" fmla="val 5707"/>
            </a:avLst>
          </a:prstGeom>
          <a:solidFill>
            <a:srgbClr val="FCE2CF"/>
          </a:solidFill>
          <a:ln w="13811">
            <a:solidFill>
              <a:srgbClr val="F9C59F"/>
            </a:solidFill>
            <a:prstDash val="solid"/>
          </a:ln>
        </p:spPr>
      </p:sp>
      <p:sp>
        <p:nvSpPr>
          <p:cNvPr id="15" name="Text 13"/>
          <p:cNvSpPr/>
          <p:nvPr/>
        </p:nvSpPr>
        <p:spPr>
          <a:xfrm>
            <a:off x="7662267" y="5204817"/>
            <a:ext cx="3947279"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Système de suivi des expéditions</a:t>
            </a:r>
            <a:endParaRPr lang="en-US" sz="2187" dirty="0"/>
          </a:p>
        </p:txBody>
      </p:sp>
      <p:sp>
        <p:nvSpPr>
          <p:cNvPr id="16" name="Text 14"/>
          <p:cNvSpPr/>
          <p:nvPr/>
        </p:nvSpPr>
        <p:spPr>
          <a:xfrm>
            <a:off x="7662267" y="5774174"/>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suivre les expéditions depuis le départ jusqu'à la destination finale.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1912739"/>
            <a:ext cx="6946225"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5.b. Intégration des systèmes</a:t>
            </a:r>
            <a:endParaRPr lang="en-US" sz="4374" dirty="0"/>
          </a:p>
        </p:txBody>
      </p:sp>
      <p:sp>
        <p:nvSpPr>
          <p:cNvPr id="5" name="Text 3"/>
          <p:cNvSpPr/>
          <p:nvPr/>
        </p:nvSpPr>
        <p:spPr>
          <a:xfrm>
            <a:off x="2037993" y="3162538"/>
            <a:ext cx="3156347" cy="832961"/>
          </a:xfrm>
          <a:prstGeom prst="rect">
            <a:avLst/>
          </a:prstGeom>
          <a:noFill/>
          <a:ln/>
        </p:spPr>
        <p:txBody>
          <a:bodyPr wrap="square" rtlCol="0" anchor="t"/>
          <a:lstStyle/>
          <a:p>
            <a:pPr indent="0" marL="0">
              <a:lnSpc>
                <a:spcPts val="3281"/>
              </a:lnSpc>
              <a:buNone/>
            </a:pPr>
            <a:r>
              <a:rPr lang="en-US" sz="2624" spc="-79" kern="0" dirty="0">
                <a:solidFill>
                  <a:srgbClr val="2C3F42"/>
                </a:solidFill>
                <a:latin typeface="Bitter" pitchFamily="34" charset="0"/>
                <a:ea typeface="Bitter" pitchFamily="34" charset="-122"/>
                <a:cs typeface="Bitter" pitchFamily="34" charset="-120"/>
              </a:rPr>
              <a:t>Système de gestion des stocks</a:t>
            </a:r>
            <a:endParaRPr lang="en-US" sz="2624" dirty="0"/>
          </a:p>
        </p:txBody>
      </p:sp>
      <p:sp>
        <p:nvSpPr>
          <p:cNvPr id="6" name="Text 4"/>
          <p:cNvSpPr/>
          <p:nvPr/>
        </p:nvSpPr>
        <p:spPr>
          <a:xfrm>
            <a:off x="2037993" y="4217670"/>
            <a:ext cx="3156347"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Suit les niveaux de stocks, les mouvements et les coûts.</a:t>
            </a:r>
            <a:endParaRPr lang="en-US" sz="1750" dirty="0"/>
          </a:p>
        </p:txBody>
      </p:sp>
      <p:sp>
        <p:nvSpPr>
          <p:cNvPr id="7" name="Text 5"/>
          <p:cNvSpPr/>
          <p:nvPr/>
        </p:nvSpPr>
        <p:spPr>
          <a:xfrm>
            <a:off x="5743932" y="3162538"/>
            <a:ext cx="3156347" cy="1665923"/>
          </a:xfrm>
          <a:prstGeom prst="rect">
            <a:avLst/>
          </a:prstGeom>
          <a:noFill/>
          <a:ln/>
        </p:spPr>
        <p:txBody>
          <a:bodyPr wrap="square" rtlCol="0" anchor="t"/>
          <a:lstStyle/>
          <a:p>
            <a:pPr indent="0" marL="0">
              <a:lnSpc>
                <a:spcPts val="3281"/>
              </a:lnSpc>
              <a:buNone/>
            </a:pPr>
            <a:r>
              <a:rPr lang="en-US" sz="2624" spc="-79" kern="0" dirty="0">
                <a:solidFill>
                  <a:srgbClr val="2C3F42"/>
                </a:solidFill>
                <a:latin typeface="Bitter" pitchFamily="34" charset="0"/>
                <a:ea typeface="Bitter" pitchFamily="34" charset="-122"/>
                <a:cs typeface="Bitter" pitchFamily="34" charset="-120"/>
              </a:rPr>
              <a:t>Système de planification des ressources de l'entreprise (ERP)</a:t>
            </a:r>
            <a:endParaRPr lang="en-US" sz="2624" dirty="0"/>
          </a:p>
        </p:txBody>
      </p:sp>
      <p:sp>
        <p:nvSpPr>
          <p:cNvPr id="8" name="Text 6"/>
          <p:cNvSpPr/>
          <p:nvPr/>
        </p:nvSpPr>
        <p:spPr>
          <a:xfrm>
            <a:off x="5743932" y="5050631"/>
            <a:ext cx="3156347"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Intègre les fonctions de la production, de la finance et de la logistique.</a:t>
            </a:r>
            <a:endParaRPr lang="en-US" sz="1750" dirty="0"/>
          </a:p>
        </p:txBody>
      </p:sp>
      <p:sp>
        <p:nvSpPr>
          <p:cNvPr id="9" name="Text 7"/>
          <p:cNvSpPr/>
          <p:nvPr/>
        </p:nvSpPr>
        <p:spPr>
          <a:xfrm>
            <a:off x="9449872" y="3162538"/>
            <a:ext cx="3156347" cy="832961"/>
          </a:xfrm>
          <a:prstGeom prst="rect">
            <a:avLst/>
          </a:prstGeom>
          <a:noFill/>
          <a:ln/>
        </p:spPr>
        <p:txBody>
          <a:bodyPr wrap="square" rtlCol="0" anchor="t"/>
          <a:lstStyle/>
          <a:p>
            <a:pPr indent="0" marL="0">
              <a:lnSpc>
                <a:spcPts val="3281"/>
              </a:lnSpc>
              <a:buNone/>
            </a:pPr>
            <a:r>
              <a:rPr lang="en-US" sz="2624" spc="-79" kern="0" dirty="0">
                <a:solidFill>
                  <a:srgbClr val="2C3F42"/>
                </a:solidFill>
                <a:latin typeface="Bitter" pitchFamily="34" charset="0"/>
                <a:ea typeface="Bitter" pitchFamily="34" charset="-122"/>
                <a:cs typeface="Bitter" pitchFamily="34" charset="-120"/>
              </a:rPr>
              <a:t>Système de gestion des entrepôts</a:t>
            </a:r>
            <a:endParaRPr lang="en-US" sz="2624" dirty="0"/>
          </a:p>
        </p:txBody>
      </p:sp>
      <p:sp>
        <p:nvSpPr>
          <p:cNvPr id="10" name="Text 8"/>
          <p:cNvSpPr/>
          <p:nvPr/>
        </p:nvSpPr>
        <p:spPr>
          <a:xfrm>
            <a:off x="9449872" y="4217670"/>
            <a:ext cx="3156347"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Contrôle les stocks, les commandes et les mouvements dans les entrepôts.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2187535"/>
            <a:ext cx="7477601"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6. Avantages de la gestion des flux d'information</a:t>
            </a:r>
            <a:endParaRPr lang="en-US" sz="4374" dirty="0"/>
          </a:p>
        </p:txBody>
      </p:sp>
      <p:sp>
        <p:nvSpPr>
          <p:cNvPr id="5" name="Text 3"/>
          <p:cNvSpPr/>
          <p:nvPr/>
        </p:nvSpPr>
        <p:spPr>
          <a:xfrm>
            <a:off x="6319599" y="3909536"/>
            <a:ext cx="7477601" cy="2132409"/>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En gérant efficacement les flux d'information à l'aide des systèmes d'informations, les entreprises peuvent améliorer la visibilité, la coordination et la réactivité de leur chaîne logistique. Cela se traduit par une réduction des coûts, une amélioration de la satisfaction des clients, une optimisation des stocks et une plus grande agilité face aux changements du marché.</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833557"/>
            <a:ext cx="10554414"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Avantages de la gestion des flux d'information - Objectifs</a:t>
            </a:r>
            <a:endParaRPr lang="en-US" sz="4374" dirty="0"/>
          </a:p>
        </p:txBody>
      </p:sp>
      <p:sp>
        <p:nvSpPr>
          <p:cNvPr id="5" name="Shape 3"/>
          <p:cNvSpPr/>
          <p:nvPr/>
        </p:nvSpPr>
        <p:spPr>
          <a:xfrm>
            <a:off x="2037993" y="2999899"/>
            <a:ext cx="10554414" cy="44410"/>
          </a:xfrm>
          <a:prstGeom prst="rect">
            <a:avLst/>
          </a:prstGeom>
          <a:solidFill>
            <a:srgbClr val="F9C59F"/>
          </a:solidFill>
          <a:ln/>
        </p:spPr>
      </p:sp>
      <p:sp>
        <p:nvSpPr>
          <p:cNvPr id="6" name="Shape 4"/>
          <p:cNvSpPr/>
          <p:nvPr/>
        </p:nvSpPr>
        <p:spPr>
          <a:xfrm>
            <a:off x="3251775" y="2999899"/>
            <a:ext cx="44410" cy="777597"/>
          </a:xfrm>
          <a:prstGeom prst="rect">
            <a:avLst/>
          </a:prstGeom>
          <a:solidFill>
            <a:srgbClr val="F9C59F"/>
          </a:solidFill>
          <a:ln/>
        </p:spPr>
      </p:sp>
      <p:sp>
        <p:nvSpPr>
          <p:cNvPr id="7" name="Shape 5"/>
          <p:cNvSpPr/>
          <p:nvPr/>
        </p:nvSpPr>
        <p:spPr>
          <a:xfrm>
            <a:off x="3024068" y="2749987"/>
            <a:ext cx="499943" cy="499943"/>
          </a:xfrm>
          <a:prstGeom prst="roundRect">
            <a:avLst>
              <a:gd name="adj" fmla="val 20000"/>
            </a:avLst>
          </a:prstGeom>
          <a:solidFill>
            <a:srgbClr val="FCE2CF"/>
          </a:solidFill>
          <a:ln w="13811">
            <a:solidFill>
              <a:srgbClr val="F9C59F"/>
            </a:solidFill>
            <a:prstDash val="solid"/>
          </a:ln>
        </p:spPr>
      </p:sp>
      <p:sp>
        <p:nvSpPr>
          <p:cNvPr id="8" name="Text 6"/>
          <p:cNvSpPr/>
          <p:nvPr/>
        </p:nvSpPr>
        <p:spPr>
          <a:xfrm>
            <a:off x="3207663" y="2791658"/>
            <a:ext cx="13275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1</a:t>
            </a:r>
            <a:endParaRPr lang="en-US" sz="2624" dirty="0"/>
          </a:p>
        </p:txBody>
      </p:sp>
      <p:sp>
        <p:nvSpPr>
          <p:cNvPr id="9" name="Text 7"/>
          <p:cNvSpPr/>
          <p:nvPr/>
        </p:nvSpPr>
        <p:spPr>
          <a:xfrm>
            <a:off x="2260163" y="3999786"/>
            <a:ext cx="2027634" cy="694373"/>
          </a:xfrm>
          <a:prstGeom prst="rect">
            <a:avLst/>
          </a:prstGeom>
          <a:noFill/>
          <a:ln/>
        </p:spPr>
        <p:txBody>
          <a:bodyPr wrap="square" rtlCol="0" anchor="t"/>
          <a:lstStyle/>
          <a:p>
            <a:pPr algn="ct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Réduction des coûts</a:t>
            </a:r>
            <a:endParaRPr lang="en-US" sz="2187" dirty="0"/>
          </a:p>
        </p:txBody>
      </p:sp>
      <p:sp>
        <p:nvSpPr>
          <p:cNvPr id="10" name="Text 8"/>
          <p:cNvSpPr/>
          <p:nvPr/>
        </p:nvSpPr>
        <p:spPr>
          <a:xfrm>
            <a:off x="2260163" y="4916329"/>
            <a:ext cx="2027634" cy="2132409"/>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La gestion efficace des flux d'information permet de réduire les coûts de la chaîne logistique.</a:t>
            </a:r>
            <a:endParaRPr lang="en-US" sz="1750" dirty="0"/>
          </a:p>
        </p:txBody>
      </p:sp>
      <p:sp>
        <p:nvSpPr>
          <p:cNvPr id="11" name="Shape 9"/>
          <p:cNvSpPr/>
          <p:nvPr/>
        </p:nvSpPr>
        <p:spPr>
          <a:xfrm>
            <a:off x="5945922" y="2999899"/>
            <a:ext cx="44410" cy="777597"/>
          </a:xfrm>
          <a:prstGeom prst="rect">
            <a:avLst/>
          </a:prstGeom>
          <a:solidFill>
            <a:srgbClr val="F9C59F"/>
          </a:solidFill>
          <a:ln/>
        </p:spPr>
      </p:sp>
      <p:sp>
        <p:nvSpPr>
          <p:cNvPr id="12" name="Shape 10"/>
          <p:cNvSpPr/>
          <p:nvPr/>
        </p:nvSpPr>
        <p:spPr>
          <a:xfrm>
            <a:off x="5718215" y="2749987"/>
            <a:ext cx="499943" cy="499943"/>
          </a:xfrm>
          <a:prstGeom prst="roundRect">
            <a:avLst>
              <a:gd name="adj" fmla="val 20000"/>
            </a:avLst>
          </a:prstGeom>
          <a:solidFill>
            <a:srgbClr val="FCE2CF"/>
          </a:solidFill>
          <a:ln w="13811">
            <a:solidFill>
              <a:srgbClr val="F9C59F"/>
            </a:solidFill>
            <a:prstDash val="solid"/>
          </a:ln>
        </p:spPr>
      </p:sp>
      <p:sp>
        <p:nvSpPr>
          <p:cNvPr id="13" name="Text 11"/>
          <p:cNvSpPr/>
          <p:nvPr/>
        </p:nvSpPr>
        <p:spPr>
          <a:xfrm>
            <a:off x="5878949" y="2791658"/>
            <a:ext cx="17847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2</a:t>
            </a:r>
            <a:endParaRPr lang="en-US" sz="2624" dirty="0"/>
          </a:p>
        </p:txBody>
      </p:sp>
      <p:sp>
        <p:nvSpPr>
          <p:cNvPr id="14" name="Text 12"/>
          <p:cNvSpPr/>
          <p:nvPr/>
        </p:nvSpPr>
        <p:spPr>
          <a:xfrm>
            <a:off x="4954310" y="3999786"/>
            <a:ext cx="2027634" cy="1041559"/>
          </a:xfrm>
          <a:prstGeom prst="rect">
            <a:avLst/>
          </a:prstGeom>
          <a:noFill/>
          <a:ln/>
        </p:spPr>
        <p:txBody>
          <a:bodyPr wrap="square" rtlCol="0" anchor="t"/>
          <a:lstStyle/>
          <a:p>
            <a:pPr algn="ct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Amélioration de la satisfaction des clients</a:t>
            </a:r>
            <a:endParaRPr lang="en-US" sz="2187" dirty="0"/>
          </a:p>
        </p:txBody>
      </p:sp>
      <p:sp>
        <p:nvSpPr>
          <p:cNvPr id="15" name="Text 13"/>
          <p:cNvSpPr/>
          <p:nvPr/>
        </p:nvSpPr>
        <p:spPr>
          <a:xfrm>
            <a:off x="4954310" y="5263515"/>
            <a:ext cx="2027634" cy="1777008"/>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Une chaîne logistique bien gérée se traduit par une satisfaction accrue des clients.</a:t>
            </a:r>
            <a:endParaRPr lang="en-US" sz="1750" dirty="0"/>
          </a:p>
        </p:txBody>
      </p:sp>
      <p:sp>
        <p:nvSpPr>
          <p:cNvPr id="16" name="Shape 14"/>
          <p:cNvSpPr/>
          <p:nvPr/>
        </p:nvSpPr>
        <p:spPr>
          <a:xfrm>
            <a:off x="8640068" y="2999899"/>
            <a:ext cx="44410" cy="777597"/>
          </a:xfrm>
          <a:prstGeom prst="rect">
            <a:avLst/>
          </a:prstGeom>
          <a:solidFill>
            <a:srgbClr val="F9C59F"/>
          </a:solidFill>
          <a:ln/>
        </p:spPr>
      </p:sp>
      <p:sp>
        <p:nvSpPr>
          <p:cNvPr id="17" name="Shape 15"/>
          <p:cNvSpPr/>
          <p:nvPr/>
        </p:nvSpPr>
        <p:spPr>
          <a:xfrm>
            <a:off x="8412361" y="2749987"/>
            <a:ext cx="499943" cy="499943"/>
          </a:xfrm>
          <a:prstGeom prst="roundRect">
            <a:avLst>
              <a:gd name="adj" fmla="val 20000"/>
            </a:avLst>
          </a:prstGeom>
          <a:solidFill>
            <a:srgbClr val="FCE2CF"/>
          </a:solidFill>
          <a:ln w="13811">
            <a:solidFill>
              <a:srgbClr val="F9C59F"/>
            </a:solidFill>
            <a:prstDash val="solid"/>
          </a:ln>
        </p:spPr>
      </p:sp>
      <p:sp>
        <p:nvSpPr>
          <p:cNvPr id="18" name="Text 16"/>
          <p:cNvSpPr/>
          <p:nvPr/>
        </p:nvSpPr>
        <p:spPr>
          <a:xfrm>
            <a:off x="8569285" y="2791658"/>
            <a:ext cx="18609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3</a:t>
            </a:r>
            <a:endParaRPr lang="en-US" sz="2624" dirty="0"/>
          </a:p>
        </p:txBody>
      </p:sp>
      <p:sp>
        <p:nvSpPr>
          <p:cNvPr id="19" name="Text 17"/>
          <p:cNvSpPr/>
          <p:nvPr/>
        </p:nvSpPr>
        <p:spPr>
          <a:xfrm>
            <a:off x="7648456" y="3999786"/>
            <a:ext cx="2027634" cy="694373"/>
          </a:xfrm>
          <a:prstGeom prst="rect">
            <a:avLst/>
          </a:prstGeom>
          <a:noFill/>
          <a:ln/>
        </p:spPr>
        <p:txBody>
          <a:bodyPr wrap="square" rtlCol="0" anchor="t"/>
          <a:lstStyle/>
          <a:p>
            <a:pPr algn="ct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Optimisation des stocks</a:t>
            </a:r>
            <a:endParaRPr lang="en-US" sz="2187" dirty="0"/>
          </a:p>
        </p:txBody>
      </p:sp>
      <p:sp>
        <p:nvSpPr>
          <p:cNvPr id="20" name="Text 18"/>
          <p:cNvSpPr/>
          <p:nvPr/>
        </p:nvSpPr>
        <p:spPr>
          <a:xfrm>
            <a:off x="7648456" y="4916329"/>
            <a:ext cx="2027634" cy="2132409"/>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La gestion des flux d'information permet d'optimiser les niveaux de stocks et les délais de livraison.</a:t>
            </a:r>
            <a:endParaRPr lang="en-US" sz="1750" dirty="0"/>
          </a:p>
        </p:txBody>
      </p:sp>
      <p:sp>
        <p:nvSpPr>
          <p:cNvPr id="21" name="Shape 19"/>
          <p:cNvSpPr/>
          <p:nvPr/>
        </p:nvSpPr>
        <p:spPr>
          <a:xfrm>
            <a:off x="11334214" y="2999899"/>
            <a:ext cx="44410" cy="777597"/>
          </a:xfrm>
          <a:prstGeom prst="rect">
            <a:avLst/>
          </a:prstGeom>
          <a:solidFill>
            <a:srgbClr val="F9C59F"/>
          </a:solidFill>
          <a:ln/>
        </p:spPr>
      </p:sp>
      <p:sp>
        <p:nvSpPr>
          <p:cNvPr id="22" name="Shape 20"/>
          <p:cNvSpPr/>
          <p:nvPr/>
        </p:nvSpPr>
        <p:spPr>
          <a:xfrm>
            <a:off x="11106507" y="2749987"/>
            <a:ext cx="499943" cy="499943"/>
          </a:xfrm>
          <a:prstGeom prst="roundRect">
            <a:avLst>
              <a:gd name="adj" fmla="val 20000"/>
            </a:avLst>
          </a:prstGeom>
          <a:solidFill>
            <a:srgbClr val="FCE2CF"/>
          </a:solidFill>
          <a:ln w="13811">
            <a:solidFill>
              <a:srgbClr val="F9C59F"/>
            </a:solidFill>
            <a:prstDash val="solid"/>
          </a:ln>
        </p:spPr>
      </p:sp>
      <p:sp>
        <p:nvSpPr>
          <p:cNvPr id="23" name="Text 21"/>
          <p:cNvSpPr/>
          <p:nvPr/>
        </p:nvSpPr>
        <p:spPr>
          <a:xfrm>
            <a:off x="11259622" y="2791658"/>
            <a:ext cx="19371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4</a:t>
            </a:r>
            <a:endParaRPr lang="en-US" sz="2624" dirty="0"/>
          </a:p>
        </p:txBody>
      </p:sp>
      <p:sp>
        <p:nvSpPr>
          <p:cNvPr id="24" name="Text 22"/>
          <p:cNvSpPr/>
          <p:nvPr/>
        </p:nvSpPr>
        <p:spPr>
          <a:xfrm>
            <a:off x="10342602" y="3999786"/>
            <a:ext cx="2027634" cy="1041559"/>
          </a:xfrm>
          <a:prstGeom prst="rect">
            <a:avLst/>
          </a:prstGeom>
          <a:noFill/>
          <a:ln/>
        </p:spPr>
        <p:txBody>
          <a:bodyPr wrap="square" rtlCol="0" anchor="t"/>
          <a:lstStyle/>
          <a:p>
            <a:pPr algn="ct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Agilité face aux changements du marché</a:t>
            </a:r>
            <a:endParaRPr lang="en-US" sz="2187" dirty="0"/>
          </a:p>
        </p:txBody>
      </p:sp>
      <p:sp>
        <p:nvSpPr>
          <p:cNvPr id="25" name="Text 23"/>
          <p:cNvSpPr/>
          <p:nvPr/>
        </p:nvSpPr>
        <p:spPr>
          <a:xfrm>
            <a:off x="10342602" y="5263515"/>
            <a:ext cx="2027634" cy="2132409"/>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La chaîne logistique doit être suffisamment agile pour s'adapter aux changements du marché.</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2179320"/>
            <a:ext cx="5491758"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1. Collecte des données</a:t>
            </a:r>
            <a:endParaRPr lang="en-US" sz="4374" dirty="0"/>
          </a:p>
        </p:txBody>
      </p:sp>
      <p:sp>
        <p:nvSpPr>
          <p:cNvPr id="5" name="Text 3"/>
          <p:cNvSpPr/>
          <p:nvPr/>
        </p:nvSpPr>
        <p:spPr>
          <a:xfrm>
            <a:off x="6319599" y="3206948"/>
            <a:ext cx="747760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Les SI permettent la collecte des données provenant de différentes sources de la chaîne logistique. Cela inclut des informations sur les commandes des clients, les stocks, les mouvements des produits, les performances des fournisseurs, les données de transport, etc. Les données sont collectées à l'aide de diverses technologies telles que les scanners de codes à barres, les capteurs, les systèmes de suivi GPS, les formulaires en ligne, etc. La collecte de données précises et en temps réel permet d'avoir une vision claire de l'état de la chaîne logistique.</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1724263"/>
            <a:ext cx="8515112"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1.a. Moyens de collecte des données</a:t>
            </a:r>
            <a:endParaRPr lang="en-US" sz="4374" dirty="0"/>
          </a:p>
        </p:txBody>
      </p:sp>
      <p:sp>
        <p:nvSpPr>
          <p:cNvPr id="5" name="Shape 3"/>
          <p:cNvSpPr/>
          <p:nvPr/>
        </p:nvSpPr>
        <p:spPr>
          <a:xfrm>
            <a:off x="2037993" y="2862977"/>
            <a:ext cx="10554414" cy="3642241"/>
          </a:xfrm>
          <a:prstGeom prst="roundRect">
            <a:avLst>
              <a:gd name="adj" fmla="val 2745"/>
            </a:avLst>
          </a:prstGeom>
          <a:noFill/>
          <a:ln w="13811">
            <a:solidFill>
              <a:srgbClr val="000000">
                <a:alpha val="8000"/>
              </a:srgbClr>
            </a:solidFill>
            <a:prstDash val="solid"/>
          </a:ln>
        </p:spPr>
      </p:sp>
      <p:sp>
        <p:nvSpPr>
          <p:cNvPr id="6" name="Shape 4"/>
          <p:cNvSpPr/>
          <p:nvPr/>
        </p:nvSpPr>
        <p:spPr>
          <a:xfrm>
            <a:off x="2051804" y="2876788"/>
            <a:ext cx="10526792" cy="637103"/>
          </a:xfrm>
          <a:prstGeom prst="rect">
            <a:avLst/>
          </a:prstGeom>
          <a:solidFill>
            <a:srgbClr val="FFFFFF">
              <a:alpha val="4000"/>
            </a:srgbClr>
          </a:solidFill>
          <a:ln/>
        </p:spPr>
      </p:sp>
      <p:sp>
        <p:nvSpPr>
          <p:cNvPr id="7" name="Text 5"/>
          <p:cNvSpPr/>
          <p:nvPr/>
        </p:nvSpPr>
        <p:spPr>
          <a:xfrm>
            <a:off x="2273975" y="3017639"/>
            <a:ext cx="4815245"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Technologie</a:t>
            </a:r>
            <a:endParaRPr lang="en-US" sz="1750" dirty="0"/>
          </a:p>
        </p:txBody>
      </p:sp>
      <p:sp>
        <p:nvSpPr>
          <p:cNvPr id="8" name="Text 6"/>
          <p:cNvSpPr/>
          <p:nvPr/>
        </p:nvSpPr>
        <p:spPr>
          <a:xfrm>
            <a:off x="7541181" y="3017639"/>
            <a:ext cx="4815245"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Avantages</a:t>
            </a:r>
            <a:endParaRPr lang="en-US" sz="1750" dirty="0"/>
          </a:p>
        </p:txBody>
      </p:sp>
      <p:sp>
        <p:nvSpPr>
          <p:cNvPr id="9" name="Shape 7"/>
          <p:cNvSpPr/>
          <p:nvPr/>
        </p:nvSpPr>
        <p:spPr>
          <a:xfrm>
            <a:off x="2051804" y="3513892"/>
            <a:ext cx="10526792" cy="992505"/>
          </a:xfrm>
          <a:prstGeom prst="rect">
            <a:avLst/>
          </a:prstGeom>
          <a:solidFill>
            <a:srgbClr val="000000">
              <a:alpha val="4000"/>
            </a:srgbClr>
          </a:solidFill>
          <a:ln/>
        </p:spPr>
      </p:sp>
      <p:sp>
        <p:nvSpPr>
          <p:cNvPr id="10" name="Text 8"/>
          <p:cNvSpPr/>
          <p:nvPr/>
        </p:nvSpPr>
        <p:spPr>
          <a:xfrm>
            <a:off x="2273975" y="3654743"/>
            <a:ext cx="4815245"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Scanners de codes à barres</a:t>
            </a:r>
            <a:endParaRPr lang="en-US" sz="1750" dirty="0"/>
          </a:p>
        </p:txBody>
      </p:sp>
      <p:sp>
        <p:nvSpPr>
          <p:cNvPr id="11" name="Text 9"/>
          <p:cNvSpPr/>
          <p:nvPr/>
        </p:nvSpPr>
        <p:spPr>
          <a:xfrm>
            <a:off x="7541181" y="3654743"/>
            <a:ext cx="4815245"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Collecte rapide et précise des informations sur les produits et les commandes.</a:t>
            </a:r>
            <a:endParaRPr lang="en-US" sz="1750" dirty="0"/>
          </a:p>
        </p:txBody>
      </p:sp>
      <p:sp>
        <p:nvSpPr>
          <p:cNvPr id="12" name="Shape 10"/>
          <p:cNvSpPr/>
          <p:nvPr/>
        </p:nvSpPr>
        <p:spPr>
          <a:xfrm>
            <a:off x="2051804" y="4506397"/>
            <a:ext cx="10526792" cy="992505"/>
          </a:xfrm>
          <a:prstGeom prst="rect">
            <a:avLst/>
          </a:prstGeom>
          <a:solidFill>
            <a:srgbClr val="FFFFFF">
              <a:alpha val="4000"/>
            </a:srgbClr>
          </a:solidFill>
          <a:ln/>
        </p:spPr>
      </p:sp>
      <p:sp>
        <p:nvSpPr>
          <p:cNvPr id="13" name="Text 11"/>
          <p:cNvSpPr/>
          <p:nvPr/>
        </p:nvSpPr>
        <p:spPr>
          <a:xfrm>
            <a:off x="2273975" y="4647248"/>
            <a:ext cx="4815245"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Systèmes de suivi GPS</a:t>
            </a:r>
            <a:endParaRPr lang="en-US" sz="1750" dirty="0"/>
          </a:p>
        </p:txBody>
      </p:sp>
      <p:sp>
        <p:nvSpPr>
          <p:cNvPr id="14" name="Text 12"/>
          <p:cNvSpPr/>
          <p:nvPr/>
        </p:nvSpPr>
        <p:spPr>
          <a:xfrm>
            <a:off x="7541181" y="4647248"/>
            <a:ext cx="4815245"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Localisation en temps réel des marchandises transportées.</a:t>
            </a:r>
            <a:endParaRPr lang="en-US" sz="1750" dirty="0"/>
          </a:p>
        </p:txBody>
      </p:sp>
      <p:sp>
        <p:nvSpPr>
          <p:cNvPr id="15" name="Shape 13"/>
          <p:cNvSpPr/>
          <p:nvPr/>
        </p:nvSpPr>
        <p:spPr>
          <a:xfrm>
            <a:off x="2051804" y="5498902"/>
            <a:ext cx="10526792" cy="992505"/>
          </a:xfrm>
          <a:prstGeom prst="rect">
            <a:avLst/>
          </a:prstGeom>
          <a:solidFill>
            <a:srgbClr val="000000">
              <a:alpha val="4000"/>
            </a:srgbClr>
          </a:solidFill>
          <a:ln/>
        </p:spPr>
      </p:sp>
      <p:sp>
        <p:nvSpPr>
          <p:cNvPr id="16" name="Text 14"/>
          <p:cNvSpPr/>
          <p:nvPr/>
        </p:nvSpPr>
        <p:spPr>
          <a:xfrm>
            <a:off x="2273975" y="5639753"/>
            <a:ext cx="4815245" cy="355402"/>
          </a:xfrm>
          <a:prstGeom prst="rect">
            <a:avLst/>
          </a:prstGeom>
          <a:noFill/>
          <a:ln/>
        </p:spPr>
        <p:txBody>
          <a:bodyPr wrap="non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Formulaires en ligne</a:t>
            </a:r>
            <a:endParaRPr lang="en-US" sz="1750" dirty="0"/>
          </a:p>
        </p:txBody>
      </p:sp>
      <p:sp>
        <p:nvSpPr>
          <p:cNvPr id="17" name="Text 15"/>
          <p:cNvSpPr/>
          <p:nvPr/>
        </p:nvSpPr>
        <p:spPr>
          <a:xfrm>
            <a:off x="7541181" y="5639753"/>
            <a:ext cx="4815245"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Collecte d'informations auprès des clients, des fournisseurs, etc.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1604367"/>
            <a:ext cx="6395680"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2. Traitement des données</a:t>
            </a:r>
            <a:endParaRPr lang="en-US" sz="4374" dirty="0"/>
          </a:p>
        </p:txBody>
      </p:sp>
      <p:sp>
        <p:nvSpPr>
          <p:cNvPr id="5" name="Shape 3"/>
          <p:cNvSpPr/>
          <p:nvPr/>
        </p:nvSpPr>
        <p:spPr>
          <a:xfrm>
            <a:off x="6319599" y="2805589"/>
            <a:ext cx="499943" cy="499943"/>
          </a:xfrm>
          <a:prstGeom prst="roundRect">
            <a:avLst>
              <a:gd name="adj" fmla="val 20000"/>
            </a:avLst>
          </a:prstGeom>
          <a:solidFill>
            <a:srgbClr val="FCE2CF"/>
          </a:solidFill>
          <a:ln w="13811">
            <a:solidFill>
              <a:srgbClr val="F9C59F"/>
            </a:solidFill>
            <a:prstDash val="solid"/>
          </a:ln>
        </p:spPr>
      </p:sp>
      <p:sp>
        <p:nvSpPr>
          <p:cNvPr id="6" name="Text 4"/>
          <p:cNvSpPr/>
          <p:nvPr/>
        </p:nvSpPr>
        <p:spPr>
          <a:xfrm>
            <a:off x="6503194" y="2847261"/>
            <a:ext cx="13275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7041713" y="2881908"/>
            <a:ext cx="2303026"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Analyse statistique</a:t>
            </a:r>
            <a:endParaRPr lang="en-US" sz="2187" dirty="0"/>
          </a:p>
        </p:txBody>
      </p:sp>
      <p:sp>
        <p:nvSpPr>
          <p:cNvPr id="8" name="Text 6"/>
          <p:cNvSpPr/>
          <p:nvPr/>
        </p:nvSpPr>
        <p:spPr>
          <a:xfrm>
            <a:off x="7041713" y="3451265"/>
            <a:ext cx="290560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dégager des tendances et des modèles à partir des données collectées.</a:t>
            </a:r>
            <a:endParaRPr lang="en-US" sz="1750" dirty="0"/>
          </a:p>
        </p:txBody>
      </p:sp>
      <p:sp>
        <p:nvSpPr>
          <p:cNvPr id="9" name="Shape 7"/>
          <p:cNvSpPr/>
          <p:nvPr/>
        </p:nvSpPr>
        <p:spPr>
          <a:xfrm>
            <a:off x="10169485" y="2805589"/>
            <a:ext cx="499943" cy="499943"/>
          </a:xfrm>
          <a:prstGeom prst="roundRect">
            <a:avLst>
              <a:gd name="adj" fmla="val 20000"/>
            </a:avLst>
          </a:prstGeom>
          <a:solidFill>
            <a:srgbClr val="FCE2CF"/>
          </a:solidFill>
          <a:ln w="13811">
            <a:solidFill>
              <a:srgbClr val="F9C59F"/>
            </a:solidFill>
            <a:prstDash val="solid"/>
          </a:ln>
        </p:spPr>
      </p:sp>
      <p:sp>
        <p:nvSpPr>
          <p:cNvPr id="10" name="Text 8"/>
          <p:cNvSpPr/>
          <p:nvPr/>
        </p:nvSpPr>
        <p:spPr>
          <a:xfrm>
            <a:off x="10330220" y="2847261"/>
            <a:ext cx="17847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2</a:t>
            </a:r>
            <a:endParaRPr lang="en-US" sz="2624" dirty="0"/>
          </a:p>
        </p:txBody>
      </p:sp>
      <p:sp>
        <p:nvSpPr>
          <p:cNvPr id="11" name="Text 9"/>
          <p:cNvSpPr/>
          <p:nvPr/>
        </p:nvSpPr>
        <p:spPr>
          <a:xfrm>
            <a:off x="10891599" y="2881908"/>
            <a:ext cx="2819757"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Prévisions de demande</a:t>
            </a:r>
            <a:endParaRPr lang="en-US" sz="2187" dirty="0"/>
          </a:p>
        </p:txBody>
      </p:sp>
      <p:sp>
        <p:nvSpPr>
          <p:cNvPr id="12" name="Text 10"/>
          <p:cNvSpPr/>
          <p:nvPr/>
        </p:nvSpPr>
        <p:spPr>
          <a:xfrm>
            <a:off x="10891599" y="3451265"/>
            <a:ext cx="2905601" cy="1421606"/>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prévoir les niveaux futurs de demande et d'adapter la chaîne logistique en conséquence.</a:t>
            </a:r>
            <a:endParaRPr lang="en-US" sz="1750" dirty="0"/>
          </a:p>
        </p:txBody>
      </p:sp>
      <p:sp>
        <p:nvSpPr>
          <p:cNvPr id="13" name="Shape 11"/>
          <p:cNvSpPr/>
          <p:nvPr/>
        </p:nvSpPr>
        <p:spPr>
          <a:xfrm>
            <a:off x="6319599" y="5268635"/>
            <a:ext cx="499943" cy="499943"/>
          </a:xfrm>
          <a:prstGeom prst="roundRect">
            <a:avLst>
              <a:gd name="adj" fmla="val 20000"/>
            </a:avLst>
          </a:prstGeom>
          <a:solidFill>
            <a:srgbClr val="FCE2CF"/>
          </a:solidFill>
          <a:ln w="13811">
            <a:solidFill>
              <a:srgbClr val="F9C59F"/>
            </a:solidFill>
            <a:prstDash val="solid"/>
          </a:ln>
        </p:spPr>
      </p:sp>
      <p:sp>
        <p:nvSpPr>
          <p:cNvPr id="14" name="Text 12"/>
          <p:cNvSpPr/>
          <p:nvPr/>
        </p:nvSpPr>
        <p:spPr>
          <a:xfrm>
            <a:off x="6476524" y="5310307"/>
            <a:ext cx="18609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7041713" y="5344954"/>
            <a:ext cx="3410545"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Indicateurs de performance</a:t>
            </a:r>
            <a:endParaRPr lang="en-US" sz="2187" dirty="0"/>
          </a:p>
        </p:txBody>
      </p:sp>
      <p:sp>
        <p:nvSpPr>
          <p:cNvPr id="16" name="Text 14"/>
          <p:cNvSpPr/>
          <p:nvPr/>
        </p:nvSpPr>
        <p:spPr>
          <a:xfrm>
            <a:off x="7041713" y="5914311"/>
            <a:ext cx="6755487"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Permettent de mesurer et d'évaluer les performances de la chaîne logistique.</a:t>
            </a:r>
            <a:endParaRPr lang="en-US" sz="1750" dirty="0"/>
          </a:p>
        </p:txBody>
      </p:sp>
      <p:pic>
        <p:nvPicPr>
          <p:cNvPr id="17"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100"/>
          </a:xfrm>
          <a:prstGeom prst="rect">
            <a:avLst/>
          </a:prstGeom>
          <a:solidFill>
            <a:srgbClr val="FFF8F0"/>
          </a:solidFill>
          <a:ln w="13216">
            <a:solidFill>
              <a:srgbClr val="E5E0DF"/>
            </a:solidFill>
            <a:prstDash val="solid"/>
          </a:ln>
        </p:spPr>
      </p:sp>
      <p:sp>
        <p:nvSpPr>
          <p:cNvPr id="4" name="Text 2"/>
          <p:cNvSpPr/>
          <p:nvPr/>
        </p:nvSpPr>
        <p:spPr>
          <a:xfrm>
            <a:off x="2280404" y="582930"/>
            <a:ext cx="8677751" cy="662345"/>
          </a:xfrm>
          <a:prstGeom prst="rect">
            <a:avLst/>
          </a:prstGeom>
          <a:noFill/>
          <a:ln/>
        </p:spPr>
        <p:txBody>
          <a:bodyPr wrap="none" rtlCol="0" anchor="t"/>
          <a:lstStyle/>
          <a:p>
            <a:pPr indent="0" marL="0">
              <a:lnSpc>
                <a:spcPts val="5216"/>
              </a:lnSpc>
              <a:buNone/>
            </a:pPr>
            <a:r>
              <a:rPr lang="en-US" sz="4173" spc="-125" kern="0" dirty="0">
                <a:solidFill>
                  <a:srgbClr val="2C3F42"/>
                </a:solidFill>
                <a:latin typeface="Bitter" pitchFamily="34" charset="0"/>
                <a:ea typeface="Bitter" pitchFamily="34" charset="-122"/>
                <a:cs typeface="Bitter" pitchFamily="34" charset="-120"/>
              </a:rPr>
              <a:t>2.a. Avenir du traitement des données</a:t>
            </a:r>
            <a:endParaRPr lang="en-US" sz="4173" dirty="0"/>
          </a:p>
        </p:txBody>
      </p:sp>
      <p:pic>
        <p:nvPicPr>
          <p:cNvPr id="5" name="Image 0" descr="preencoded.png">    </p:cNvPr>
          <p:cNvPicPr>
            <a:picLocks noChangeAspect="1"/>
          </p:cNvPicPr>
          <p:nvPr/>
        </p:nvPicPr>
        <p:blipFill>
          <a:blip r:embed="rId1"/>
          <a:stretch>
            <a:fillRect/>
          </a:stretch>
        </p:blipFill>
        <p:spPr>
          <a:xfrm>
            <a:off x="2280404" y="1669256"/>
            <a:ext cx="3144560" cy="3144560"/>
          </a:xfrm>
          <a:prstGeom prst="rect">
            <a:avLst/>
          </a:prstGeom>
        </p:spPr>
      </p:pic>
      <p:sp>
        <p:nvSpPr>
          <p:cNvPr id="6" name="Text 3"/>
          <p:cNvSpPr/>
          <p:nvPr/>
        </p:nvSpPr>
        <p:spPr>
          <a:xfrm>
            <a:off x="2280404" y="5078730"/>
            <a:ext cx="3144560" cy="662464"/>
          </a:xfrm>
          <a:prstGeom prst="rect">
            <a:avLst/>
          </a:prstGeom>
          <a:noFill/>
          <a:ln/>
        </p:spPr>
        <p:txBody>
          <a:bodyPr wrap="square" rtlCol="0" anchor="t"/>
          <a:lstStyle/>
          <a:p>
            <a:pPr algn="ctr" indent="0" marL="0">
              <a:lnSpc>
                <a:spcPts val="2608"/>
              </a:lnSpc>
              <a:buNone/>
            </a:pPr>
            <a:r>
              <a:rPr lang="en-US" sz="2087" spc="-63" kern="0" dirty="0">
                <a:solidFill>
                  <a:srgbClr val="2C3F42"/>
                </a:solidFill>
                <a:latin typeface="Bitter" pitchFamily="34" charset="0"/>
                <a:ea typeface="Bitter" pitchFamily="34" charset="-122"/>
                <a:cs typeface="Bitter" pitchFamily="34" charset="-120"/>
              </a:rPr>
              <a:t>Logiciel de traitement de données</a:t>
            </a:r>
            <a:endParaRPr lang="en-US" sz="2087" dirty="0"/>
          </a:p>
        </p:txBody>
      </p:sp>
      <p:sp>
        <p:nvSpPr>
          <p:cNvPr id="7" name="Text 4"/>
          <p:cNvSpPr/>
          <p:nvPr/>
        </p:nvSpPr>
        <p:spPr>
          <a:xfrm>
            <a:off x="2280404" y="5953125"/>
            <a:ext cx="3144560" cy="1696045"/>
          </a:xfrm>
          <a:prstGeom prst="rect">
            <a:avLst/>
          </a:prstGeom>
          <a:noFill/>
          <a:ln/>
        </p:spPr>
        <p:txBody>
          <a:bodyPr wrap="square" rtlCol="0" anchor="t"/>
          <a:lstStyle/>
          <a:p>
            <a:pPr algn="ctr" indent="0" marL="0">
              <a:lnSpc>
                <a:spcPts val="2671"/>
              </a:lnSpc>
              <a:buNone/>
            </a:pPr>
            <a:r>
              <a:rPr lang="en-US" sz="1669" spc="-33" kern="0" dirty="0">
                <a:solidFill>
                  <a:srgbClr val="2B2E3C"/>
                </a:solidFill>
                <a:latin typeface="Open Sans" pitchFamily="34" charset="0"/>
                <a:ea typeface="Open Sans" pitchFamily="34" charset="-122"/>
                <a:cs typeface="Open Sans" pitchFamily="34" charset="-120"/>
              </a:rPr>
              <a:t>Permet de transformer les données brutes en indicateurs de performance, en tendances, en prévisions de demande, en rapports analytiques, etc.</a:t>
            </a:r>
            <a:endParaRPr lang="en-US" sz="1669" dirty="0"/>
          </a:p>
        </p:txBody>
      </p:sp>
      <p:pic>
        <p:nvPicPr>
          <p:cNvPr id="8" name="Image 1" descr="preencoded.png">    </p:cNvPr>
          <p:cNvPicPr>
            <a:picLocks noChangeAspect="1"/>
          </p:cNvPicPr>
          <p:nvPr/>
        </p:nvPicPr>
        <p:blipFill>
          <a:blip r:embed="rId2"/>
          <a:stretch>
            <a:fillRect/>
          </a:stretch>
        </p:blipFill>
        <p:spPr>
          <a:xfrm>
            <a:off x="5742861" y="1669256"/>
            <a:ext cx="3144560" cy="3144560"/>
          </a:xfrm>
          <a:prstGeom prst="rect">
            <a:avLst/>
          </a:prstGeom>
        </p:spPr>
      </p:pic>
      <p:sp>
        <p:nvSpPr>
          <p:cNvPr id="9" name="Text 5"/>
          <p:cNvSpPr/>
          <p:nvPr/>
        </p:nvSpPr>
        <p:spPr>
          <a:xfrm>
            <a:off x="6255187" y="5078730"/>
            <a:ext cx="2119908" cy="331232"/>
          </a:xfrm>
          <a:prstGeom prst="rect">
            <a:avLst/>
          </a:prstGeom>
          <a:noFill/>
          <a:ln/>
        </p:spPr>
        <p:txBody>
          <a:bodyPr wrap="none" rtlCol="0" anchor="t"/>
          <a:lstStyle/>
          <a:p>
            <a:pPr algn="ctr" indent="0" marL="0">
              <a:lnSpc>
                <a:spcPts val="2608"/>
              </a:lnSpc>
              <a:buNone/>
            </a:pPr>
            <a:r>
              <a:rPr lang="en-US" sz="2087" spc="-63" kern="0" dirty="0">
                <a:solidFill>
                  <a:srgbClr val="2C3F42"/>
                </a:solidFill>
                <a:latin typeface="Bitter" pitchFamily="34" charset="0"/>
                <a:ea typeface="Bitter" pitchFamily="34" charset="-122"/>
                <a:cs typeface="Bitter" pitchFamily="34" charset="-120"/>
              </a:rPr>
              <a:t>Machine learning</a:t>
            </a:r>
            <a:endParaRPr lang="en-US" sz="2087" dirty="0"/>
          </a:p>
        </p:txBody>
      </p:sp>
      <p:sp>
        <p:nvSpPr>
          <p:cNvPr id="10" name="Text 6"/>
          <p:cNvSpPr/>
          <p:nvPr/>
        </p:nvSpPr>
        <p:spPr>
          <a:xfrm>
            <a:off x="5742861" y="5621893"/>
            <a:ext cx="3144560" cy="1017627"/>
          </a:xfrm>
          <a:prstGeom prst="rect">
            <a:avLst/>
          </a:prstGeom>
          <a:noFill/>
          <a:ln/>
        </p:spPr>
        <p:txBody>
          <a:bodyPr wrap="square" rtlCol="0" anchor="t"/>
          <a:lstStyle/>
          <a:p>
            <a:pPr algn="ctr" indent="0" marL="0">
              <a:lnSpc>
                <a:spcPts val="2671"/>
              </a:lnSpc>
              <a:buNone/>
            </a:pPr>
            <a:r>
              <a:rPr lang="en-US" sz="1669" spc="-33" kern="0" dirty="0">
                <a:solidFill>
                  <a:srgbClr val="2B2E3C"/>
                </a:solidFill>
                <a:latin typeface="Open Sans" pitchFamily="34" charset="0"/>
                <a:ea typeface="Open Sans" pitchFamily="34" charset="-122"/>
                <a:cs typeface="Open Sans" pitchFamily="34" charset="-120"/>
              </a:rPr>
              <a:t>Permet de détecter des schémas et des anomalies dans les données de la chaîne logistique.</a:t>
            </a:r>
            <a:endParaRPr lang="en-US" sz="1669" dirty="0"/>
          </a:p>
        </p:txBody>
      </p:sp>
      <p:pic>
        <p:nvPicPr>
          <p:cNvPr id="11" name="Image 2" descr="preencoded.png">    </p:cNvPr>
          <p:cNvPicPr>
            <a:picLocks noChangeAspect="1"/>
          </p:cNvPicPr>
          <p:nvPr/>
        </p:nvPicPr>
        <p:blipFill>
          <a:blip r:embed="rId3"/>
          <a:stretch>
            <a:fillRect/>
          </a:stretch>
        </p:blipFill>
        <p:spPr>
          <a:xfrm>
            <a:off x="9205317" y="1669256"/>
            <a:ext cx="3144679" cy="3144679"/>
          </a:xfrm>
          <a:prstGeom prst="rect">
            <a:avLst/>
          </a:prstGeom>
        </p:spPr>
      </p:pic>
      <p:sp>
        <p:nvSpPr>
          <p:cNvPr id="12" name="Text 7"/>
          <p:cNvSpPr/>
          <p:nvPr/>
        </p:nvSpPr>
        <p:spPr>
          <a:xfrm>
            <a:off x="9467255" y="5078849"/>
            <a:ext cx="2620685" cy="331232"/>
          </a:xfrm>
          <a:prstGeom prst="rect">
            <a:avLst/>
          </a:prstGeom>
          <a:noFill/>
          <a:ln/>
        </p:spPr>
        <p:txBody>
          <a:bodyPr wrap="none" rtlCol="0" anchor="t"/>
          <a:lstStyle/>
          <a:p>
            <a:pPr algn="ctr" indent="0" marL="0">
              <a:lnSpc>
                <a:spcPts val="2608"/>
              </a:lnSpc>
              <a:buNone/>
            </a:pPr>
            <a:r>
              <a:rPr lang="en-US" sz="2087" spc="-63" kern="0" dirty="0">
                <a:solidFill>
                  <a:srgbClr val="2C3F42"/>
                </a:solidFill>
                <a:latin typeface="Bitter" pitchFamily="34" charset="0"/>
                <a:ea typeface="Bitter" pitchFamily="34" charset="-122"/>
                <a:cs typeface="Bitter" pitchFamily="34" charset="-120"/>
              </a:rPr>
              <a:t>Intelligence artificielle</a:t>
            </a:r>
            <a:endParaRPr lang="en-US" sz="2087" dirty="0"/>
          </a:p>
        </p:txBody>
      </p:sp>
      <p:sp>
        <p:nvSpPr>
          <p:cNvPr id="13" name="Text 8"/>
          <p:cNvSpPr/>
          <p:nvPr/>
        </p:nvSpPr>
        <p:spPr>
          <a:xfrm>
            <a:off x="9205317" y="5622012"/>
            <a:ext cx="3144679" cy="1017627"/>
          </a:xfrm>
          <a:prstGeom prst="rect">
            <a:avLst/>
          </a:prstGeom>
          <a:noFill/>
          <a:ln/>
        </p:spPr>
        <p:txBody>
          <a:bodyPr wrap="square" rtlCol="0" anchor="t"/>
          <a:lstStyle/>
          <a:p>
            <a:pPr algn="ctr" indent="0" marL="0">
              <a:lnSpc>
                <a:spcPts val="2671"/>
              </a:lnSpc>
              <a:buNone/>
            </a:pPr>
            <a:r>
              <a:rPr lang="en-US" sz="1669" spc="-33" kern="0" dirty="0">
                <a:solidFill>
                  <a:srgbClr val="2B2E3C"/>
                </a:solidFill>
                <a:latin typeface="Open Sans" pitchFamily="34" charset="0"/>
                <a:ea typeface="Open Sans" pitchFamily="34" charset="-122"/>
                <a:cs typeface="Open Sans" pitchFamily="34" charset="-120"/>
              </a:rPr>
              <a:t>Permet d'analyser des données complexes et de détecter des tendances cachées.</a:t>
            </a:r>
            <a:endParaRPr lang="en-US" sz="166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656987"/>
            <a:ext cx="6606183"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3. Partage des informations</a:t>
            </a:r>
            <a:endParaRPr lang="en-US" sz="4374" dirty="0"/>
          </a:p>
        </p:txBody>
      </p:sp>
      <p:sp>
        <p:nvSpPr>
          <p:cNvPr id="5" name="Shape 3"/>
          <p:cNvSpPr/>
          <p:nvPr/>
        </p:nvSpPr>
        <p:spPr>
          <a:xfrm>
            <a:off x="2349103" y="1795701"/>
            <a:ext cx="44410" cy="5776793"/>
          </a:xfrm>
          <a:prstGeom prst="rect">
            <a:avLst/>
          </a:prstGeom>
          <a:solidFill>
            <a:srgbClr val="F9C59F"/>
          </a:solidFill>
          <a:ln/>
        </p:spPr>
      </p:sp>
      <p:sp>
        <p:nvSpPr>
          <p:cNvPr id="6" name="Shape 4"/>
          <p:cNvSpPr/>
          <p:nvPr/>
        </p:nvSpPr>
        <p:spPr>
          <a:xfrm>
            <a:off x="2621220" y="2197001"/>
            <a:ext cx="777597" cy="44410"/>
          </a:xfrm>
          <a:prstGeom prst="rect">
            <a:avLst/>
          </a:prstGeom>
          <a:solidFill>
            <a:srgbClr val="F9C59F"/>
          </a:solidFill>
          <a:ln/>
        </p:spPr>
      </p:sp>
      <p:sp>
        <p:nvSpPr>
          <p:cNvPr id="7" name="Shape 5"/>
          <p:cNvSpPr/>
          <p:nvPr/>
        </p:nvSpPr>
        <p:spPr>
          <a:xfrm>
            <a:off x="2121277" y="1969294"/>
            <a:ext cx="499943" cy="499943"/>
          </a:xfrm>
          <a:prstGeom prst="roundRect">
            <a:avLst>
              <a:gd name="adj" fmla="val 20000"/>
            </a:avLst>
          </a:prstGeom>
          <a:solidFill>
            <a:srgbClr val="FCE2CF"/>
          </a:solidFill>
          <a:ln w="13811">
            <a:solidFill>
              <a:srgbClr val="F9C59F"/>
            </a:solidFill>
            <a:prstDash val="solid"/>
          </a:ln>
        </p:spPr>
      </p:sp>
      <p:sp>
        <p:nvSpPr>
          <p:cNvPr id="8" name="Text 6"/>
          <p:cNvSpPr/>
          <p:nvPr/>
        </p:nvSpPr>
        <p:spPr>
          <a:xfrm>
            <a:off x="2304871" y="2010966"/>
            <a:ext cx="13275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1</a:t>
            </a:r>
            <a:endParaRPr lang="en-US" sz="2624" dirty="0"/>
          </a:p>
        </p:txBody>
      </p:sp>
      <p:sp>
        <p:nvSpPr>
          <p:cNvPr id="9" name="Text 7"/>
          <p:cNvSpPr/>
          <p:nvPr/>
        </p:nvSpPr>
        <p:spPr>
          <a:xfrm>
            <a:off x="3593306" y="2017871"/>
            <a:ext cx="3174325"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Fabricants et fournisseurs</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Partagent des informations sur les demandes, les stocks, les capacités de production, les délais, etc.</a:t>
            </a:r>
            <a:endParaRPr lang="en-US" sz="1750" dirty="0"/>
          </a:p>
        </p:txBody>
      </p:sp>
      <p:sp>
        <p:nvSpPr>
          <p:cNvPr id="11" name="Shape 9"/>
          <p:cNvSpPr/>
          <p:nvPr/>
        </p:nvSpPr>
        <p:spPr>
          <a:xfrm>
            <a:off x="2621220" y="4196655"/>
            <a:ext cx="777597" cy="44410"/>
          </a:xfrm>
          <a:prstGeom prst="rect">
            <a:avLst/>
          </a:prstGeom>
          <a:solidFill>
            <a:srgbClr val="F9C59F"/>
          </a:solidFill>
          <a:ln/>
        </p:spPr>
      </p:sp>
      <p:sp>
        <p:nvSpPr>
          <p:cNvPr id="12" name="Shape 10"/>
          <p:cNvSpPr/>
          <p:nvPr/>
        </p:nvSpPr>
        <p:spPr>
          <a:xfrm>
            <a:off x="2121277" y="3968948"/>
            <a:ext cx="499943" cy="499943"/>
          </a:xfrm>
          <a:prstGeom prst="roundRect">
            <a:avLst>
              <a:gd name="adj" fmla="val 20000"/>
            </a:avLst>
          </a:prstGeom>
          <a:solidFill>
            <a:srgbClr val="FCE2CF"/>
          </a:solidFill>
          <a:ln w="13811">
            <a:solidFill>
              <a:srgbClr val="F9C59F"/>
            </a:solidFill>
            <a:prstDash val="solid"/>
          </a:ln>
        </p:spPr>
      </p:sp>
      <p:sp>
        <p:nvSpPr>
          <p:cNvPr id="13" name="Text 11"/>
          <p:cNvSpPr/>
          <p:nvPr/>
        </p:nvSpPr>
        <p:spPr>
          <a:xfrm>
            <a:off x="2282011" y="4010620"/>
            <a:ext cx="17847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2</a:t>
            </a:r>
            <a:endParaRPr lang="en-US" sz="2624" dirty="0"/>
          </a:p>
        </p:txBody>
      </p:sp>
      <p:sp>
        <p:nvSpPr>
          <p:cNvPr id="14" name="Text 12"/>
          <p:cNvSpPr/>
          <p:nvPr/>
        </p:nvSpPr>
        <p:spPr>
          <a:xfrm>
            <a:off x="3593306" y="4017526"/>
            <a:ext cx="4923830"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Transporteurs et prestataires logistiques</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Partagent des informations sur les expéditions, les retards, les problèmes de manutention, etc.</a:t>
            </a:r>
            <a:endParaRPr lang="en-US" sz="1750" dirty="0"/>
          </a:p>
        </p:txBody>
      </p:sp>
      <p:sp>
        <p:nvSpPr>
          <p:cNvPr id="16" name="Shape 14"/>
          <p:cNvSpPr/>
          <p:nvPr/>
        </p:nvSpPr>
        <p:spPr>
          <a:xfrm>
            <a:off x="2621220" y="6196310"/>
            <a:ext cx="777597" cy="44410"/>
          </a:xfrm>
          <a:prstGeom prst="rect">
            <a:avLst/>
          </a:prstGeom>
          <a:solidFill>
            <a:srgbClr val="F9C59F"/>
          </a:solidFill>
          <a:ln/>
        </p:spPr>
      </p:sp>
      <p:sp>
        <p:nvSpPr>
          <p:cNvPr id="17" name="Shape 15"/>
          <p:cNvSpPr/>
          <p:nvPr/>
        </p:nvSpPr>
        <p:spPr>
          <a:xfrm>
            <a:off x="2121277" y="5968603"/>
            <a:ext cx="499943" cy="499943"/>
          </a:xfrm>
          <a:prstGeom prst="roundRect">
            <a:avLst>
              <a:gd name="adj" fmla="val 20000"/>
            </a:avLst>
          </a:prstGeom>
          <a:solidFill>
            <a:srgbClr val="FCE2CF"/>
          </a:solidFill>
          <a:ln w="13811">
            <a:solidFill>
              <a:srgbClr val="F9C59F"/>
            </a:solidFill>
            <a:prstDash val="solid"/>
          </a:ln>
        </p:spPr>
      </p:sp>
      <p:sp>
        <p:nvSpPr>
          <p:cNvPr id="18" name="Text 16"/>
          <p:cNvSpPr/>
          <p:nvPr/>
        </p:nvSpPr>
        <p:spPr>
          <a:xfrm>
            <a:off x="2278201" y="6010275"/>
            <a:ext cx="186095" cy="416481"/>
          </a:xfrm>
          <a:prstGeom prst="rect">
            <a:avLst/>
          </a:prstGeom>
          <a:noFill/>
          <a:ln/>
        </p:spPr>
        <p:txBody>
          <a:bodyPr wrap="none" rtlCol="0" anchor="t"/>
          <a:lstStyle/>
          <a:p>
            <a:pPr algn="ctr" indent="0" marL="0">
              <a:lnSpc>
                <a:spcPts val="3281"/>
              </a:lnSpc>
              <a:buNone/>
            </a:pPr>
            <a:r>
              <a:rPr lang="en-US" sz="2624" spc="-35" kern="0" dirty="0">
                <a:solidFill>
                  <a:srgbClr val="2B2E3C"/>
                </a:solidFill>
                <a:latin typeface="Bitter" pitchFamily="34" charset="0"/>
                <a:ea typeface="Bitter" pitchFamily="34" charset="-122"/>
                <a:cs typeface="Bitter" pitchFamily="34" charset="-120"/>
              </a:rPr>
              <a:t>3</a:t>
            </a:r>
            <a:endParaRPr lang="en-US" sz="2624" dirty="0"/>
          </a:p>
        </p:txBody>
      </p:sp>
      <p:sp>
        <p:nvSpPr>
          <p:cNvPr id="19" name="Text 17"/>
          <p:cNvSpPr/>
          <p:nvPr/>
        </p:nvSpPr>
        <p:spPr>
          <a:xfrm>
            <a:off x="3593306" y="6017181"/>
            <a:ext cx="2476143" cy="347186"/>
          </a:xfrm>
          <a:prstGeom prst="rect">
            <a:avLst/>
          </a:prstGeom>
          <a:noFill/>
          <a:ln/>
        </p:spPr>
        <p:txBody>
          <a:bodyPr wrap="none" rtlCol="0" anchor="t"/>
          <a:lstStyle/>
          <a:p>
            <a:pPr algn="l"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Détaillants et clients</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algn="l"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Partagent des informations sur les commandes, les retours, les plaintes, les demandes de service, etc.</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1504474"/>
            <a:ext cx="7007185"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3.a. Partage des informations</a:t>
            </a:r>
            <a:endParaRPr lang="en-US" sz="4374" dirty="0"/>
          </a:p>
        </p:txBody>
      </p:sp>
      <p:sp>
        <p:nvSpPr>
          <p:cNvPr id="5" name="Shape 3"/>
          <p:cNvSpPr/>
          <p:nvPr/>
        </p:nvSpPr>
        <p:spPr>
          <a:xfrm>
            <a:off x="2037993" y="2643188"/>
            <a:ext cx="5166122" cy="1752124"/>
          </a:xfrm>
          <a:prstGeom prst="roundRect">
            <a:avLst>
              <a:gd name="adj" fmla="val 5707"/>
            </a:avLst>
          </a:prstGeom>
          <a:solidFill>
            <a:srgbClr val="FCE2CF"/>
          </a:solidFill>
          <a:ln w="13811">
            <a:solidFill>
              <a:srgbClr val="F9C59F"/>
            </a:solidFill>
            <a:prstDash val="solid"/>
          </a:ln>
        </p:spPr>
      </p:sp>
      <p:sp>
        <p:nvSpPr>
          <p:cNvPr id="6" name="Text 4"/>
          <p:cNvSpPr/>
          <p:nvPr/>
        </p:nvSpPr>
        <p:spPr>
          <a:xfrm>
            <a:off x="2273975" y="2879169"/>
            <a:ext cx="3569137"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Partage sécurisé des données</a:t>
            </a:r>
            <a:endParaRPr lang="en-US" sz="2187" dirty="0"/>
          </a:p>
        </p:txBody>
      </p:sp>
      <p:sp>
        <p:nvSpPr>
          <p:cNvPr id="7" name="Text 5"/>
          <p:cNvSpPr/>
          <p:nvPr/>
        </p:nvSpPr>
        <p:spPr>
          <a:xfrm>
            <a:off x="2273975" y="3448526"/>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préserver la confidentialité et la sécurité des données partagées.</a:t>
            </a:r>
            <a:endParaRPr lang="en-US" sz="1750" dirty="0"/>
          </a:p>
        </p:txBody>
      </p:sp>
      <p:sp>
        <p:nvSpPr>
          <p:cNvPr id="8" name="Shape 6"/>
          <p:cNvSpPr/>
          <p:nvPr/>
        </p:nvSpPr>
        <p:spPr>
          <a:xfrm>
            <a:off x="7426285" y="2643188"/>
            <a:ext cx="5166122" cy="1752124"/>
          </a:xfrm>
          <a:prstGeom prst="roundRect">
            <a:avLst>
              <a:gd name="adj" fmla="val 5707"/>
            </a:avLst>
          </a:prstGeom>
          <a:solidFill>
            <a:srgbClr val="FCE2CF"/>
          </a:solidFill>
          <a:ln w="13811">
            <a:solidFill>
              <a:srgbClr val="F9C59F"/>
            </a:solidFill>
            <a:prstDash val="solid"/>
          </a:ln>
        </p:spPr>
      </p:sp>
      <p:sp>
        <p:nvSpPr>
          <p:cNvPr id="9" name="Text 7"/>
          <p:cNvSpPr/>
          <p:nvPr/>
        </p:nvSpPr>
        <p:spPr>
          <a:xfrm>
            <a:off x="7662267" y="2879169"/>
            <a:ext cx="3560802"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Collaboration et coordination</a:t>
            </a:r>
            <a:endParaRPr lang="en-US" sz="2187" dirty="0"/>
          </a:p>
        </p:txBody>
      </p:sp>
      <p:sp>
        <p:nvSpPr>
          <p:cNvPr id="10" name="Text 8"/>
          <p:cNvSpPr/>
          <p:nvPr/>
        </p:nvSpPr>
        <p:spPr>
          <a:xfrm>
            <a:off x="7662267" y="3448526"/>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Permettent aux différentes parties prenantes de travailler ensemble de manière cohérente.</a:t>
            </a:r>
            <a:endParaRPr lang="en-US" sz="1750" dirty="0"/>
          </a:p>
        </p:txBody>
      </p:sp>
      <p:sp>
        <p:nvSpPr>
          <p:cNvPr id="11" name="Shape 9"/>
          <p:cNvSpPr/>
          <p:nvPr/>
        </p:nvSpPr>
        <p:spPr>
          <a:xfrm>
            <a:off x="2037993" y="4617482"/>
            <a:ext cx="5166122" cy="2107525"/>
          </a:xfrm>
          <a:prstGeom prst="roundRect">
            <a:avLst>
              <a:gd name="adj" fmla="val 4744"/>
            </a:avLst>
          </a:prstGeom>
          <a:solidFill>
            <a:srgbClr val="FCE2CF"/>
          </a:solidFill>
          <a:ln w="13811">
            <a:solidFill>
              <a:srgbClr val="F9C59F"/>
            </a:solidFill>
            <a:prstDash val="solid"/>
          </a:ln>
        </p:spPr>
      </p:sp>
      <p:sp>
        <p:nvSpPr>
          <p:cNvPr id="12" name="Text 10"/>
          <p:cNvSpPr/>
          <p:nvPr/>
        </p:nvSpPr>
        <p:spPr>
          <a:xfrm>
            <a:off x="2273975" y="4853464"/>
            <a:ext cx="2605683"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Plus grande efficacité</a:t>
            </a:r>
            <a:endParaRPr lang="en-US" sz="2187" dirty="0"/>
          </a:p>
        </p:txBody>
      </p:sp>
      <p:sp>
        <p:nvSpPr>
          <p:cNvPr id="13" name="Text 11"/>
          <p:cNvSpPr/>
          <p:nvPr/>
        </p:nvSpPr>
        <p:spPr>
          <a:xfrm>
            <a:off x="2273975" y="5422821"/>
            <a:ext cx="4694158" cy="1066205"/>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réduire les inefficiences et les retards liés aux informations manquantes ou incomplètes.</a:t>
            </a:r>
            <a:endParaRPr lang="en-US" sz="1750" dirty="0"/>
          </a:p>
        </p:txBody>
      </p:sp>
      <p:sp>
        <p:nvSpPr>
          <p:cNvPr id="14" name="Shape 12"/>
          <p:cNvSpPr/>
          <p:nvPr/>
        </p:nvSpPr>
        <p:spPr>
          <a:xfrm>
            <a:off x="7426285" y="4617482"/>
            <a:ext cx="5166122" cy="2107525"/>
          </a:xfrm>
          <a:prstGeom prst="roundRect">
            <a:avLst>
              <a:gd name="adj" fmla="val 4744"/>
            </a:avLst>
          </a:prstGeom>
          <a:solidFill>
            <a:srgbClr val="FCE2CF"/>
          </a:solidFill>
          <a:ln w="13811">
            <a:solidFill>
              <a:srgbClr val="F9C59F"/>
            </a:solidFill>
            <a:prstDash val="solid"/>
          </a:ln>
        </p:spPr>
      </p:sp>
      <p:sp>
        <p:nvSpPr>
          <p:cNvPr id="15" name="Text 13"/>
          <p:cNvSpPr/>
          <p:nvPr/>
        </p:nvSpPr>
        <p:spPr>
          <a:xfrm>
            <a:off x="7662267" y="4853464"/>
            <a:ext cx="3242191" cy="347186"/>
          </a:xfrm>
          <a:prstGeom prst="rect">
            <a:avLst/>
          </a:prstGeom>
          <a:noFill/>
          <a:ln/>
        </p:spPr>
        <p:txBody>
          <a:bodyPr wrap="none" rtlCol="0" anchor="t"/>
          <a:lstStyle/>
          <a:p>
            <a:pPr indent="0" marL="0">
              <a:lnSpc>
                <a:spcPts val="2734"/>
              </a:lnSpc>
              <a:buNone/>
            </a:pPr>
            <a:r>
              <a:rPr lang="en-US" sz="2187" spc="-66" kern="0" dirty="0">
                <a:solidFill>
                  <a:srgbClr val="2B2E3C"/>
                </a:solidFill>
                <a:latin typeface="Bitter" pitchFamily="34" charset="0"/>
                <a:ea typeface="Bitter" pitchFamily="34" charset="-122"/>
                <a:cs typeface="Bitter" pitchFamily="34" charset="-120"/>
              </a:rPr>
              <a:t>Meilleure prise de décision</a:t>
            </a:r>
            <a:endParaRPr lang="en-US" sz="2187" dirty="0"/>
          </a:p>
        </p:txBody>
      </p:sp>
      <p:sp>
        <p:nvSpPr>
          <p:cNvPr id="16" name="Text 14"/>
          <p:cNvSpPr/>
          <p:nvPr/>
        </p:nvSpPr>
        <p:spPr>
          <a:xfrm>
            <a:off x="7662267" y="5422821"/>
            <a:ext cx="4694158" cy="71080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prendre des décisions de manière plus informée et plus rapide.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6319599" y="2179320"/>
            <a:ext cx="5743694"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4. Visibilité et traçabilité</a:t>
            </a:r>
            <a:endParaRPr lang="en-US" sz="4374" dirty="0"/>
          </a:p>
        </p:txBody>
      </p:sp>
      <p:sp>
        <p:nvSpPr>
          <p:cNvPr id="5" name="Text 3"/>
          <p:cNvSpPr/>
          <p:nvPr/>
        </p:nvSpPr>
        <p:spPr>
          <a:xfrm>
            <a:off x="6319599" y="3206948"/>
            <a:ext cx="747760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Les SI offrent une visibilité et une traçabilité accrues dans la chaîne logistique. Les données en temps réel permettent de suivre les mouvements des produits, de connaître leur emplacement précis, leur état, leur historique, etc. Cela permet de détecter rapidement les problèmes, de prévenir les retards et les ruptures de stock, et de prendre des mesures correctives. La visibilité et la traçabilité améliorées réduisent les inefficiences, les coûts supplémentaires et les risques liés à la gestion de la chaîne logistique.</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w="13811">
            <a:solidFill>
              <a:srgbClr val="E5E0DF"/>
            </a:solidFill>
            <a:prstDash val="solid"/>
          </a:ln>
        </p:spPr>
      </p:sp>
      <p:sp>
        <p:nvSpPr>
          <p:cNvPr id="4" name="Text 2"/>
          <p:cNvSpPr/>
          <p:nvPr/>
        </p:nvSpPr>
        <p:spPr>
          <a:xfrm>
            <a:off x="2037993" y="763191"/>
            <a:ext cx="8463677"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4.a. Visibilité et traçabilité - Moyens</a:t>
            </a:r>
            <a:endParaRPr lang="en-US" sz="4374" dirty="0"/>
          </a:p>
        </p:txBody>
      </p:sp>
      <p:pic>
        <p:nvPicPr>
          <p:cNvPr id="5" name="Image 0" descr="preencoded.png">    </p:cNvPr>
          <p:cNvPicPr>
            <a:picLocks noChangeAspect="1"/>
          </p:cNvPicPr>
          <p:nvPr/>
        </p:nvPicPr>
        <p:blipFill>
          <a:blip r:embed="rId1"/>
          <a:stretch>
            <a:fillRect/>
          </a:stretch>
        </p:blipFill>
        <p:spPr>
          <a:xfrm>
            <a:off x="2037993" y="1901904"/>
            <a:ext cx="3295888" cy="3295888"/>
          </a:xfrm>
          <a:prstGeom prst="rect">
            <a:avLst/>
          </a:prstGeom>
        </p:spPr>
      </p:pic>
      <p:sp>
        <p:nvSpPr>
          <p:cNvPr id="6" name="Text 3"/>
          <p:cNvSpPr/>
          <p:nvPr/>
        </p:nvSpPr>
        <p:spPr>
          <a:xfrm>
            <a:off x="2481024" y="5475446"/>
            <a:ext cx="2409706" cy="347186"/>
          </a:xfrm>
          <a:prstGeom prst="rect">
            <a:avLst/>
          </a:prstGeom>
          <a:noFill/>
          <a:ln/>
        </p:spPr>
        <p:txBody>
          <a:bodyPr wrap="none" rtlCol="0" anchor="t"/>
          <a:lstStyle/>
          <a:p>
            <a:pPr algn="ct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Étiquette scannable</a:t>
            </a:r>
            <a:endParaRPr lang="en-US" sz="2187" dirty="0"/>
          </a:p>
        </p:txBody>
      </p:sp>
      <p:sp>
        <p:nvSpPr>
          <p:cNvPr id="7" name="Text 4"/>
          <p:cNvSpPr/>
          <p:nvPr/>
        </p:nvSpPr>
        <p:spPr>
          <a:xfrm>
            <a:off x="2037993" y="6044803"/>
            <a:ext cx="3295888" cy="1421606"/>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suivre les mouvements des produits à chaque étape de la chaîne logistique.</a:t>
            </a:r>
            <a:endParaRPr lang="en-US" sz="1750" dirty="0"/>
          </a:p>
        </p:txBody>
      </p:sp>
      <p:pic>
        <p:nvPicPr>
          <p:cNvPr id="8" name="Image 1" descr="preencoded.png">    </p:cNvPr>
          <p:cNvPicPr>
            <a:picLocks noChangeAspect="1"/>
          </p:cNvPicPr>
          <p:nvPr/>
        </p:nvPicPr>
        <p:blipFill>
          <a:blip r:embed="rId2"/>
          <a:stretch>
            <a:fillRect/>
          </a:stretch>
        </p:blipFill>
        <p:spPr>
          <a:xfrm>
            <a:off x="5667137" y="1901904"/>
            <a:ext cx="3296007" cy="3296007"/>
          </a:xfrm>
          <a:prstGeom prst="rect">
            <a:avLst/>
          </a:prstGeom>
        </p:spPr>
      </p:pic>
      <p:sp>
        <p:nvSpPr>
          <p:cNvPr id="9" name="Text 5"/>
          <p:cNvSpPr/>
          <p:nvPr/>
        </p:nvSpPr>
        <p:spPr>
          <a:xfrm>
            <a:off x="6113740" y="5475565"/>
            <a:ext cx="2402800" cy="347186"/>
          </a:xfrm>
          <a:prstGeom prst="rect">
            <a:avLst/>
          </a:prstGeom>
          <a:noFill/>
          <a:ln/>
        </p:spPr>
        <p:txBody>
          <a:bodyPr wrap="none" rtlCol="0" anchor="t"/>
          <a:lstStyle/>
          <a:p>
            <a:pPr algn="ct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Carte géographique</a:t>
            </a:r>
            <a:endParaRPr lang="en-US" sz="2187" dirty="0"/>
          </a:p>
        </p:txBody>
      </p:sp>
      <p:sp>
        <p:nvSpPr>
          <p:cNvPr id="10" name="Text 6"/>
          <p:cNvSpPr/>
          <p:nvPr/>
        </p:nvSpPr>
        <p:spPr>
          <a:xfrm>
            <a:off x="5667137" y="6044922"/>
            <a:ext cx="3296007" cy="1066205"/>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visualiser la position et le mouvement des marchandises en temps réel.</a:t>
            </a:r>
            <a:endParaRPr lang="en-US" sz="1750" dirty="0"/>
          </a:p>
        </p:txBody>
      </p:sp>
      <p:pic>
        <p:nvPicPr>
          <p:cNvPr id="11" name="Image 2" descr="preencoded.png">    </p:cNvPr>
          <p:cNvPicPr>
            <a:picLocks noChangeAspect="1"/>
          </p:cNvPicPr>
          <p:nvPr/>
        </p:nvPicPr>
        <p:blipFill>
          <a:blip r:embed="rId3"/>
          <a:stretch>
            <a:fillRect/>
          </a:stretch>
        </p:blipFill>
        <p:spPr>
          <a:xfrm>
            <a:off x="9296400" y="1901904"/>
            <a:ext cx="3296007" cy="3296007"/>
          </a:xfrm>
          <a:prstGeom prst="rect">
            <a:avLst/>
          </a:prstGeom>
        </p:spPr>
      </p:pic>
      <p:sp>
        <p:nvSpPr>
          <p:cNvPr id="12" name="Text 7"/>
          <p:cNvSpPr/>
          <p:nvPr/>
        </p:nvSpPr>
        <p:spPr>
          <a:xfrm>
            <a:off x="9678591" y="5475565"/>
            <a:ext cx="2531626" cy="347186"/>
          </a:xfrm>
          <a:prstGeom prst="rect">
            <a:avLst/>
          </a:prstGeom>
          <a:noFill/>
          <a:ln/>
        </p:spPr>
        <p:txBody>
          <a:bodyPr wrap="none" rtlCol="0" anchor="t"/>
          <a:lstStyle/>
          <a:p>
            <a:pPr algn="ct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Analyse des données</a:t>
            </a:r>
            <a:endParaRPr lang="en-US" sz="2187" dirty="0"/>
          </a:p>
        </p:txBody>
      </p:sp>
      <p:sp>
        <p:nvSpPr>
          <p:cNvPr id="13" name="Text 8"/>
          <p:cNvSpPr/>
          <p:nvPr/>
        </p:nvSpPr>
        <p:spPr>
          <a:xfrm>
            <a:off x="9296400" y="6044922"/>
            <a:ext cx="3296007" cy="1066205"/>
          </a:xfrm>
          <a:prstGeom prst="rect">
            <a:avLst/>
          </a:prstGeom>
          <a:noFill/>
          <a:ln/>
        </p:spPr>
        <p:txBody>
          <a:bodyPr wrap="square" rtlCol="0" anchor="t"/>
          <a:lstStyle/>
          <a:p>
            <a:pPr algn="ct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Permet de détecter les problèmes et les inefficiences dans la chaîne logistique.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2023-09-26T07:24:06Z</dcterms:created>
  <dcterms:modified xsi:type="dcterms:W3CDTF">2023-09-26T07:24:06Z</dcterms:modified>
</cp:coreProperties>
</file>